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23" r:id="rId1"/>
    <p:sldMasterId id="2147483735" r:id="rId2"/>
  </p:sldMasterIdLst>
  <p:notesMasterIdLst>
    <p:notesMasterId r:id="rId29"/>
  </p:notesMasterIdLst>
  <p:sldIdLst>
    <p:sldId id="256" r:id="rId3"/>
    <p:sldId id="281" r:id="rId4"/>
    <p:sldId id="285" r:id="rId5"/>
    <p:sldId id="260" r:id="rId6"/>
    <p:sldId id="261" r:id="rId7"/>
    <p:sldId id="286" r:id="rId8"/>
    <p:sldId id="275" r:id="rId9"/>
    <p:sldId id="262" r:id="rId10"/>
    <p:sldId id="263" r:id="rId11"/>
    <p:sldId id="284" r:id="rId12"/>
    <p:sldId id="264" r:id="rId13"/>
    <p:sldId id="265" r:id="rId14"/>
    <p:sldId id="266" r:id="rId15"/>
    <p:sldId id="274" r:id="rId16"/>
    <p:sldId id="267" r:id="rId17"/>
    <p:sldId id="268" r:id="rId18"/>
    <p:sldId id="269" r:id="rId19"/>
    <p:sldId id="278" r:id="rId20"/>
    <p:sldId id="270" r:id="rId21"/>
    <p:sldId id="277" r:id="rId22"/>
    <p:sldId id="271" r:id="rId23"/>
    <p:sldId id="282" r:id="rId24"/>
    <p:sldId id="272" r:id="rId25"/>
    <p:sldId id="276" r:id="rId26"/>
    <p:sldId id="273" r:id="rId27"/>
    <p:sldId id="280" r:id="rId28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99FF33"/>
    <a:srgbClr val="006600"/>
    <a:srgbClr val="0000CC"/>
    <a:srgbClr val="008000"/>
    <a:srgbClr val="66CCFF"/>
    <a:srgbClr val="66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1" autoAdjust="0"/>
    <p:restoredTop sz="90859" autoAdjust="0"/>
  </p:normalViewPr>
  <p:slideViewPr>
    <p:cSldViewPr>
      <p:cViewPr varScale="1">
        <p:scale>
          <a:sx n="77" d="100"/>
          <a:sy n="77" d="100"/>
        </p:scale>
        <p:origin x="12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E0B394E4-AA1F-4683-B47C-013435B874DF}" type="datetimeFigureOut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C4623E-16AB-471A-B386-84AF8A809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E8A14D48-8F9A-40A7-ADBA-81350327EADC}" type="slidenum">
              <a:rPr lang="en-US" altLang="en-US" sz="1200" smtClean="0"/>
              <a:pPr/>
              <a:t>16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BE754-6089-4B8B-BEC7-3AA2D530E7C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01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D893B-5DCF-49B9-B9A8-BB8F51FE1F2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2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C9436-6354-4F88-88F2-EA04B651FC0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85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70E8-B076-4D71-8114-4E7938A5A3E2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934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351A4-3189-43B7-967D-2EE76E2AC414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527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3230E-9375-49BC-BC3C-2D401A688662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535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14570-4DD8-45AE-9175-72EE2FDEFE0E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022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50FBA-CC47-4649-A2B9-4F4A0F9D88F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149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9FE53-3CDA-4ECA-B0EE-0C2213A5F1C8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277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4102F-49D9-42A5-B8F6-D5E949EA0B94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373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884B8-F74A-4BAC-A300-12746E3D1622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02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C50F8-F0E2-4DB6-A6A7-44D0B666716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50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20DC8-F817-4BD4-9001-467DCBCAA780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129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6B988-1096-4601-922D-4BAAB3A9BAF1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720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FD61B-E512-4267-8C29-E94E2C6FB194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806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C3580-C865-46A9-9C5E-FC420492B64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6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29233-F44E-47F3-A3B7-5FE5D72DDCF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3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29642-1335-45AB-97E8-89B59873C69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3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DF7EA-ECC4-4833-8515-80D3D265401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31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E84B-5259-4F0F-B81C-1FE803B847F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2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0BE16-C3BF-447D-A864-9EC98E74693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5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D882E-8CE0-4FF2-AB38-4C4E98C145E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0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223B434-0344-4956-A469-A0E237B944B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Times New Roman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Times New Roman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Times New Roman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Times New Roman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cs typeface="Times New Roman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5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400"/>
            </a:lvl1pPr>
          </a:lstStyle>
          <a:p>
            <a:pPr>
              <a:defRPr/>
            </a:pPr>
            <a:fld id="{045BD0D7-147F-47F3-97EA-F6443359D68D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68413"/>
            <a:ext cx="8229600" cy="2520950"/>
          </a:xfrm>
        </p:spPr>
        <p:txBody>
          <a:bodyPr/>
          <a:lstStyle/>
          <a:p>
            <a:pPr algn="ctr" eaLnBrk="1" hangingPunct="1"/>
            <a:r>
              <a:rPr lang="fa-IR" altLang="en-US" sz="7200" b="1" smtClean="0"/>
              <a:t>سالمندی</a:t>
            </a:r>
            <a:br>
              <a:rPr lang="fa-IR" altLang="en-US" sz="7200" b="1" smtClean="0"/>
            </a:br>
            <a:r>
              <a:rPr lang="en-US" altLang="en-US" sz="7200" b="1" smtClean="0">
                <a:cs typeface="Times New Roman" panose="02020603050405020304" pitchFamily="18" charset="0"/>
              </a:rPr>
              <a:t>Aging</a:t>
            </a:r>
          </a:p>
        </p:txBody>
      </p:sp>
      <p:pic>
        <p:nvPicPr>
          <p:cNvPr id="2" name="Voice 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7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981075"/>
            <a:ext cx="78136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1143000"/>
            <a:ext cx="8229600" cy="1143000"/>
          </a:xfrm>
        </p:spPr>
        <p:txBody>
          <a:bodyPr/>
          <a:lstStyle/>
          <a:p>
            <a:pPr eaLnBrk="1" hangingPunct="1"/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0" y="548680"/>
            <a:ext cx="9144000" cy="6286500"/>
          </a:xfrm>
        </p:spPr>
        <p:txBody>
          <a:bodyPr/>
          <a:lstStyle/>
          <a:p>
            <a:pPr algn="r" rtl="1" eaLnBrk="1" hangingPunct="1">
              <a:buFont typeface="Arial" panose="020B0604020202020204" pitchFamily="34" charset="0"/>
              <a:buNone/>
            </a:pPr>
            <a:r>
              <a:rPr lang="fa-IR" altLang="en-US" sz="4000" b="1" smtClean="0">
                <a:solidFill>
                  <a:srgbClr val="FFFF00"/>
                </a:solidFill>
              </a:rPr>
              <a:t>  </a:t>
            </a:r>
            <a:r>
              <a:rPr lang="ar-SA" altLang="en-US" sz="4000" b="1" smtClean="0">
                <a:solidFill>
                  <a:srgbClr val="FFFF00"/>
                </a:solidFill>
              </a:rPr>
              <a:t>پیشگیری ثانویه:</a:t>
            </a:r>
            <a:endParaRPr lang="fa-IR" altLang="en-US" sz="4000" b="1" smtClean="0">
              <a:solidFill>
                <a:srgbClr val="FFFF00"/>
              </a:solidFill>
            </a:endParaRPr>
          </a:p>
          <a:p>
            <a:pPr algn="r" rtl="1" eaLnBrk="1" hangingPunct="1"/>
            <a:endParaRPr lang="fa-IR" altLang="en-US" sz="3600" smtClean="0"/>
          </a:p>
          <a:p>
            <a:pPr algn="r" rtl="1" eaLnBrk="1" hangingPunct="1"/>
            <a:r>
              <a:rPr lang="ar-SA" altLang="en-US" sz="3600" smtClean="0"/>
              <a:t>در این نوع پیشگیری با شناسایی عوامل خطر و غربالگری و تشخیص و درمان زودهنگام بیماری ها، عوامل خطر را سریع تشخیص داده و برای آن ها اقدامات مناسب و خاص انجام می گیرد. این اقدامات زودهنگام بر مرگ و ناتوانی تاثیر می گذارد و مانع پیشروی بیماری می گردد</a:t>
            </a:r>
            <a:r>
              <a:rPr lang="en-US" altLang="en-US" sz="3600" smtClean="0">
                <a:cs typeface="Arial" panose="020B0604020202020204" pitchFamily="34" charset="0"/>
              </a:rPr>
              <a:t>.</a:t>
            </a:r>
          </a:p>
          <a:p>
            <a:pPr algn="r" eaLnBrk="1" hangingPunct="1"/>
            <a:endParaRPr lang="en-US" altLang="en-US" sz="3600" smtClean="0">
              <a:cs typeface="Arial" panose="020B0604020202020204" pitchFamily="34" charset="0"/>
            </a:endParaRPr>
          </a:p>
        </p:txBody>
      </p:sp>
      <p:pic>
        <p:nvPicPr>
          <p:cNvPr id="2" name="Voice 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4000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0" y="714375"/>
            <a:ext cx="9144000" cy="5715000"/>
          </a:xfrm>
        </p:spPr>
        <p:txBody>
          <a:bodyPr/>
          <a:lstStyle/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SA" altLang="en-US" sz="4000" b="1" smtClean="0">
                <a:solidFill>
                  <a:srgbClr val="FF0000"/>
                </a:solidFill>
              </a:rPr>
              <a:t>پیشگیری ثالثیه: </a:t>
            </a:r>
            <a:endParaRPr lang="fa-IR" altLang="en-US" sz="4000" b="1" smtClean="0">
              <a:solidFill>
                <a:srgbClr val="FF0000"/>
              </a:solidFill>
            </a:endParaRPr>
          </a:p>
          <a:p>
            <a:pPr algn="r" rtl="1" eaLnBrk="1" hangingPunct="1">
              <a:buFont typeface="Arial" panose="020B0604020202020204" pitchFamily="34" charset="0"/>
              <a:buNone/>
            </a:pPr>
            <a:endParaRPr lang="fa-IR" altLang="en-US" sz="4000" b="1" smtClean="0">
              <a:solidFill>
                <a:srgbClr val="FF0000"/>
              </a:solidFill>
            </a:endParaRPr>
          </a:p>
          <a:p>
            <a:pPr algn="r" rtl="1" eaLnBrk="1" hangingPunct="1">
              <a:buFont typeface="Arial" panose="020B0604020202020204" pitchFamily="34" charset="0"/>
              <a:buNone/>
            </a:pPr>
            <a:r>
              <a:rPr lang="fa-IR" altLang="en-US" sz="3600" smtClean="0"/>
              <a:t>  </a:t>
            </a:r>
            <a:r>
              <a:rPr lang="ar-SA" altLang="en-US" sz="3600" smtClean="0"/>
              <a:t>بسیاری از سالمندان دارای یک بیماری مزمن می باشند. در این سطح پیشگیری، هدف حفظ عملکرد جسمی،روانی و اجتماعی سالمند تا بیشترین زمان ممکن و با کیفیت مناسب است</a:t>
            </a:r>
            <a:r>
              <a:rPr lang="en-US" altLang="en-US" sz="3600" smtClean="0">
                <a:cs typeface="Arial" panose="020B0604020202020204" pitchFamily="34" charset="0"/>
              </a:rPr>
              <a:t>. </a:t>
            </a:r>
            <a:r>
              <a:rPr lang="ar-SA" altLang="en-US" sz="3600" smtClean="0"/>
              <a:t>این سیاست شامل جلوگیری از وقوع مجدد حمله حاد بیماری با کمک دارو یا تغییرات سبک زندگی و کمک های توانبخشی است. </a:t>
            </a:r>
            <a:endParaRPr lang="en-US" altLang="en-US" sz="3600" smtClean="0">
              <a:cs typeface="Arial" panose="020B0604020202020204" pitchFamily="34" charset="0"/>
            </a:endParaRPr>
          </a:p>
          <a:p>
            <a:pPr algn="r" eaLnBrk="1" hangingPunct="1">
              <a:buFont typeface="Arial" panose="020B0604020202020204" pitchFamily="34" charset="0"/>
              <a:buNone/>
            </a:pPr>
            <a:endParaRPr lang="en-US" altLang="en-US" sz="3600" smtClean="0">
              <a:cs typeface="Arial" panose="020B0604020202020204" pitchFamily="34" charset="0"/>
            </a:endParaRPr>
          </a:p>
        </p:txBody>
      </p:sp>
      <p:pic>
        <p:nvPicPr>
          <p:cNvPr id="2" name="Voice 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9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143000"/>
            <a:ext cx="8229600" cy="1143000"/>
          </a:xfrm>
        </p:spPr>
        <p:txBody>
          <a:bodyPr/>
          <a:lstStyle/>
          <a:p>
            <a:pPr eaLnBrk="1" hangingPunct="1"/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2357438"/>
            <a:ext cx="7729538" cy="1857375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ar-SA" sz="4800" b="1" dirty="0" smtClean="0">
                <a:solidFill>
                  <a:srgbClr val="FFFF00"/>
                </a:solidFill>
                <a:cs typeface="+mj-cs"/>
              </a:rPr>
              <a:t>مراقبت ها و پیشگیری ه</a:t>
            </a:r>
            <a:r>
              <a:rPr lang="fa-IR" sz="4800" b="1" dirty="0" smtClean="0">
                <a:solidFill>
                  <a:srgbClr val="FFFF00"/>
                </a:solidFill>
                <a:cs typeface="+mj-cs"/>
              </a:rPr>
              <a:t>ا</a:t>
            </a:r>
          </a:p>
          <a:p>
            <a:pPr algn="ctr" eaLnBrk="1" hangingPunct="1">
              <a:buFont typeface="Arial" charset="0"/>
              <a:buChar char="•"/>
              <a:defRPr/>
            </a:pPr>
            <a:endParaRPr lang="en-US" sz="3600" dirty="0" smtClean="0">
              <a:cs typeface="Arial" charset="0"/>
            </a:endParaRPr>
          </a:p>
        </p:txBody>
      </p:sp>
      <p:pic>
        <p:nvPicPr>
          <p:cNvPr id="2" name="Voice 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25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6365875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46038"/>
            <a:ext cx="7886700" cy="46038"/>
          </a:xfrm>
        </p:spPr>
        <p:txBody>
          <a:bodyPr/>
          <a:lstStyle/>
          <a:p>
            <a:pPr eaLnBrk="1" hangingPunct="1"/>
            <a:endParaRPr lang="en-US" altLang="en-US" smtClean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0" y="214313"/>
            <a:ext cx="9144000" cy="6643687"/>
          </a:xfrm>
        </p:spPr>
        <p:txBody>
          <a:bodyPr/>
          <a:lstStyle/>
          <a:p>
            <a:pPr algn="r" rtl="1" eaLnBrk="1" hangingPunct="1">
              <a:buFont typeface="Arial" charset="0"/>
              <a:buChar char="•"/>
              <a:defRPr/>
            </a:pPr>
            <a:r>
              <a:rPr lang="fa-IR" sz="3200" b="1" dirty="0" smtClean="0"/>
              <a:t>۱</a:t>
            </a:r>
            <a:r>
              <a:rPr lang="en-US" sz="3200" b="1" dirty="0" smtClean="0"/>
              <a:t>- </a:t>
            </a:r>
            <a:r>
              <a:rPr lang="ar-SA" sz="3200" b="1" dirty="0" smtClean="0">
                <a:cs typeface="+mj-cs"/>
              </a:rPr>
              <a:t>انجام برنامه های ورزشی منظم به ویژه پیاده روی </a:t>
            </a:r>
            <a:endParaRPr lang="fa-IR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None/>
              <a:defRPr/>
            </a:pPr>
            <a:r>
              <a:rPr lang="fa-IR" sz="3200" dirty="0" smtClean="0">
                <a:cs typeface="+mj-cs"/>
              </a:rPr>
              <a:t>    </a:t>
            </a:r>
            <a:r>
              <a:rPr lang="fa-IR" dirty="0" smtClean="0">
                <a:cs typeface="+mj-cs"/>
              </a:rPr>
              <a:t>(حداقل روزانه تا یکساعت و سه روز درهفته درهوای سالم درسطح صاف)</a:t>
            </a:r>
          </a:p>
          <a:p>
            <a:pPr algn="r" rtl="1" eaLnBrk="1" hangingPunct="1">
              <a:buFont typeface="Arial" charset="0"/>
              <a:buChar char="•"/>
              <a:defRPr/>
            </a:pPr>
            <a:endParaRPr lang="en-US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3200" b="1" dirty="0" smtClean="0">
                <a:solidFill>
                  <a:srgbClr val="FFFF00"/>
                </a:solidFill>
                <a:cs typeface="+mj-cs"/>
              </a:rPr>
              <a:t>۲</a:t>
            </a:r>
            <a:r>
              <a:rPr lang="en-US" sz="3200" b="1" dirty="0" smtClean="0">
                <a:solidFill>
                  <a:srgbClr val="FFFF00"/>
                </a:solidFill>
                <a:cs typeface="+mj-cs"/>
              </a:rPr>
              <a:t>- </a:t>
            </a:r>
            <a:r>
              <a:rPr lang="ar-SA" sz="3200" b="1" dirty="0" smtClean="0">
                <a:solidFill>
                  <a:srgbClr val="FFFF00"/>
                </a:solidFill>
                <a:cs typeface="+mj-cs"/>
              </a:rPr>
              <a:t>رژیم غذایی مناسب ( کم نمک و کم چربی ) و خوردن غذا در </a:t>
            </a:r>
            <a:r>
              <a:rPr lang="fa-IR" sz="3200" b="1" dirty="0" smtClean="0">
                <a:solidFill>
                  <a:srgbClr val="FFFF00"/>
                </a:solidFill>
                <a:cs typeface="+mj-cs"/>
              </a:rPr>
              <a:t> .    </a:t>
            </a:r>
            <a:r>
              <a:rPr lang="ar-SA" sz="3200" b="1" dirty="0" smtClean="0">
                <a:solidFill>
                  <a:srgbClr val="FFFF00"/>
                </a:solidFill>
                <a:cs typeface="+mj-cs"/>
              </a:rPr>
              <a:t>وعده های زیاد و حجم کم</a:t>
            </a:r>
            <a:r>
              <a:rPr lang="fa-IR" sz="3200" b="1" dirty="0" smtClean="0">
                <a:solidFill>
                  <a:srgbClr val="FFFF00"/>
                </a:solidFill>
                <a:cs typeface="+mj-cs"/>
              </a:rPr>
              <a:t> </a:t>
            </a:r>
          </a:p>
          <a:p>
            <a:pPr algn="r" rtl="1" eaLnBrk="1" hangingPunct="1">
              <a:buFont typeface="Arial" charset="0"/>
              <a:buChar char="•"/>
              <a:defRPr/>
            </a:pPr>
            <a:endParaRPr lang="en-US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3200" b="1" dirty="0" smtClean="0">
                <a:cs typeface="+mj-cs"/>
              </a:rPr>
              <a:t>۳</a:t>
            </a:r>
            <a:r>
              <a:rPr lang="en-US" sz="3200" b="1" dirty="0" smtClean="0">
                <a:cs typeface="+mj-cs"/>
              </a:rPr>
              <a:t>- </a:t>
            </a:r>
            <a:r>
              <a:rPr lang="ar-SA" sz="3200" b="1" dirty="0" smtClean="0">
                <a:cs typeface="+mj-cs"/>
              </a:rPr>
              <a:t>مصرف کافی مایعات (ح</a:t>
            </a:r>
            <a:r>
              <a:rPr lang="fa-IR" sz="3200" b="1" dirty="0" smtClean="0">
                <a:cs typeface="+mj-cs"/>
              </a:rPr>
              <a:t>د</a:t>
            </a:r>
            <a:r>
              <a:rPr lang="ar-SA" sz="3200" b="1" dirty="0" smtClean="0">
                <a:cs typeface="+mj-cs"/>
              </a:rPr>
              <a:t>اقل </a:t>
            </a:r>
            <a:r>
              <a:rPr lang="fa-IR" sz="3200" b="1" dirty="0" smtClean="0"/>
              <a:t>۶ -۳ </a:t>
            </a:r>
            <a:r>
              <a:rPr lang="ar-SA" sz="3200" b="1" dirty="0" smtClean="0">
                <a:cs typeface="+mj-cs"/>
              </a:rPr>
              <a:t>لیوان در روز</a:t>
            </a:r>
            <a:r>
              <a:rPr lang="fa-IR" sz="3200" b="1" dirty="0" smtClean="0">
                <a:cs typeface="+mj-cs"/>
              </a:rPr>
              <a:t>)</a:t>
            </a:r>
          </a:p>
          <a:p>
            <a:pPr algn="r" rtl="1" eaLnBrk="1" hangingPunct="1">
              <a:buFont typeface="Arial" charset="0"/>
              <a:buChar char="•"/>
              <a:defRPr/>
            </a:pPr>
            <a:endParaRPr lang="en-US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3200" b="1" dirty="0" smtClean="0">
                <a:solidFill>
                  <a:srgbClr val="FFFF00"/>
                </a:solidFill>
                <a:cs typeface="+mj-cs"/>
              </a:rPr>
              <a:t>۴</a:t>
            </a:r>
            <a:r>
              <a:rPr lang="en-US" sz="3200" b="1" dirty="0" smtClean="0">
                <a:solidFill>
                  <a:srgbClr val="FFFF00"/>
                </a:solidFill>
                <a:cs typeface="+mj-cs"/>
              </a:rPr>
              <a:t>- </a:t>
            </a:r>
            <a:r>
              <a:rPr lang="ar-SA" sz="3200" b="1" dirty="0" smtClean="0">
                <a:solidFill>
                  <a:srgbClr val="FFFF00"/>
                </a:solidFill>
                <a:cs typeface="+mj-cs"/>
              </a:rPr>
              <a:t>استفاده از عینک آفتابی در مقابل نور خورشید</a:t>
            </a:r>
            <a:endParaRPr lang="fa-IR" sz="3200" b="1" dirty="0" smtClean="0">
              <a:solidFill>
                <a:srgbClr val="FFFF00"/>
              </a:solidFill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endParaRPr lang="en-US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3200" b="1" dirty="0" smtClean="0">
                <a:cs typeface="+mj-cs"/>
              </a:rPr>
              <a:t>۵</a:t>
            </a:r>
            <a:r>
              <a:rPr lang="en-US" sz="3200" b="1" dirty="0" smtClean="0">
                <a:cs typeface="+mj-cs"/>
              </a:rPr>
              <a:t>- </a:t>
            </a:r>
            <a:r>
              <a:rPr lang="ar-SA" sz="3200" b="1" dirty="0" smtClean="0">
                <a:cs typeface="+mj-cs"/>
              </a:rPr>
              <a:t>کنترل منظم وزن و فشارخون</a:t>
            </a:r>
            <a:endParaRPr lang="en-US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endParaRPr lang="en-US" sz="3200" b="1" dirty="0" smtClean="0">
              <a:latin typeface="Times New Roman" pitchFamily="18" charset="0"/>
              <a:cs typeface="+mj-cs"/>
            </a:endParaRPr>
          </a:p>
        </p:txBody>
      </p:sp>
      <p:pic>
        <p:nvPicPr>
          <p:cNvPr id="2" name="Voice 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1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0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4000" smtClean="0"/>
          </a:p>
        </p:txBody>
      </p:sp>
      <p:sp>
        <p:nvSpPr>
          <p:cNvPr id="55305" name="Rectangle 9"/>
          <p:cNvSpPr>
            <a:spLocks noGrp="1" noChangeArrowheads="1"/>
          </p:cNvSpPr>
          <p:nvPr>
            <p:ph idx="1"/>
          </p:nvPr>
        </p:nvSpPr>
        <p:spPr>
          <a:xfrm>
            <a:off x="0" y="620713"/>
            <a:ext cx="9144000" cy="6237287"/>
          </a:xfrm>
        </p:spPr>
        <p:txBody>
          <a:bodyPr/>
          <a:lstStyle/>
          <a:p>
            <a:pPr algn="r" rtl="1" eaLnBrk="1" hangingPunct="1">
              <a:buFont typeface="Arial" charset="0"/>
              <a:buChar char="•"/>
              <a:defRPr/>
            </a:pPr>
            <a:r>
              <a:rPr lang="fa-IR" dirty="0" smtClean="0"/>
              <a:t>۶</a:t>
            </a:r>
            <a:r>
              <a:rPr lang="en-US" sz="3200" b="1" dirty="0" smtClean="0">
                <a:cs typeface="+mj-cs"/>
              </a:rPr>
              <a:t>- </a:t>
            </a:r>
            <a:r>
              <a:rPr lang="ar-SA" sz="3200" b="1" dirty="0" smtClean="0">
                <a:cs typeface="+mj-cs"/>
              </a:rPr>
              <a:t>عدم استعمال دخانیات</a:t>
            </a:r>
            <a:endParaRPr lang="fa-IR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endParaRPr lang="en-US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3200" b="1" dirty="0" smtClean="0">
                <a:solidFill>
                  <a:srgbClr val="FFFF00"/>
                </a:solidFill>
                <a:cs typeface="+mj-cs"/>
              </a:rPr>
              <a:t>۷</a:t>
            </a:r>
            <a:r>
              <a:rPr lang="en-US" sz="3200" b="1" dirty="0" smtClean="0">
                <a:solidFill>
                  <a:srgbClr val="FFFF00"/>
                </a:solidFill>
                <a:cs typeface="+mj-cs"/>
              </a:rPr>
              <a:t>- </a:t>
            </a:r>
            <a:r>
              <a:rPr lang="ar-SA" sz="3200" b="1" dirty="0" smtClean="0">
                <a:solidFill>
                  <a:srgbClr val="FFFF00"/>
                </a:solidFill>
                <a:cs typeface="+mj-cs"/>
              </a:rPr>
              <a:t>داشتن دوره های کوتاه استراحت در فعالیت های طولانی</a:t>
            </a:r>
            <a:endParaRPr lang="fa-IR" sz="3200" b="1" dirty="0" smtClean="0">
              <a:solidFill>
                <a:srgbClr val="FFFF00"/>
              </a:solidFill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endParaRPr lang="en-US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3200" b="1" dirty="0" smtClean="0">
                <a:cs typeface="+mj-cs"/>
              </a:rPr>
              <a:t>۸</a:t>
            </a:r>
            <a:r>
              <a:rPr lang="en-US" sz="3200" b="1" dirty="0" smtClean="0">
                <a:cs typeface="+mj-cs"/>
              </a:rPr>
              <a:t>- </a:t>
            </a:r>
            <a:r>
              <a:rPr lang="ar-SA" sz="3200" b="1" dirty="0" smtClean="0">
                <a:cs typeface="+mj-cs"/>
              </a:rPr>
              <a:t>رعایت بهداشت دهان و </a:t>
            </a:r>
            <a:r>
              <a:rPr lang="fa-IR" sz="3200" b="1" dirty="0" smtClean="0">
                <a:cs typeface="+mj-cs"/>
              </a:rPr>
              <a:t>دندان</a:t>
            </a:r>
          </a:p>
          <a:p>
            <a:pPr algn="r" rtl="1" eaLnBrk="1" hangingPunct="1">
              <a:buFont typeface="Arial" charset="0"/>
              <a:buChar char="•"/>
              <a:defRPr/>
            </a:pPr>
            <a:endParaRPr lang="en-US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3200" b="1" dirty="0" smtClean="0">
                <a:solidFill>
                  <a:srgbClr val="FFFF00"/>
                </a:solidFill>
                <a:cs typeface="+mj-cs"/>
              </a:rPr>
              <a:t>۹</a:t>
            </a:r>
            <a:r>
              <a:rPr lang="en-US" sz="3200" b="1" dirty="0" smtClean="0">
                <a:solidFill>
                  <a:srgbClr val="FFFF00"/>
                </a:solidFill>
                <a:cs typeface="+mj-cs"/>
              </a:rPr>
              <a:t>- </a:t>
            </a:r>
            <a:r>
              <a:rPr lang="ar-SA" sz="3200" b="1" dirty="0" smtClean="0">
                <a:solidFill>
                  <a:srgbClr val="FFFF00"/>
                </a:solidFill>
                <a:cs typeface="+mj-cs"/>
              </a:rPr>
              <a:t>عدم تغییر ناگهانی محل تاریک به روشن و بر عکس</a:t>
            </a:r>
            <a:endParaRPr lang="fa-IR" sz="3200" b="1" dirty="0" smtClean="0">
              <a:solidFill>
                <a:srgbClr val="FFFF00"/>
              </a:solidFill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endParaRPr lang="en-US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3200" b="1" dirty="0" smtClean="0">
                <a:cs typeface="+mj-cs"/>
              </a:rPr>
              <a:t>۱۰</a:t>
            </a:r>
            <a:r>
              <a:rPr lang="en-US" sz="3200" b="1" dirty="0" smtClean="0">
                <a:cs typeface="+mj-cs"/>
              </a:rPr>
              <a:t>- </a:t>
            </a:r>
            <a:r>
              <a:rPr lang="ar-SA" sz="3200" b="1" dirty="0" smtClean="0">
                <a:cs typeface="+mj-cs"/>
              </a:rPr>
              <a:t>ماساژ نواحی تحت فشار</a:t>
            </a:r>
            <a:endParaRPr lang="fa-IR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endParaRPr lang="en-US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3200" b="1" dirty="0" smtClean="0">
                <a:solidFill>
                  <a:srgbClr val="FFFF00"/>
                </a:solidFill>
                <a:cs typeface="+mj-cs"/>
              </a:rPr>
              <a:t>۱۱</a:t>
            </a:r>
            <a:r>
              <a:rPr lang="en-US" sz="3200" b="1" dirty="0" smtClean="0">
                <a:solidFill>
                  <a:srgbClr val="FFFF00"/>
                </a:solidFill>
                <a:cs typeface="+mj-cs"/>
              </a:rPr>
              <a:t>- </a:t>
            </a:r>
            <a:r>
              <a:rPr lang="ar-SA" sz="3200" b="1" dirty="0" smtClean="0">
                <a:solidFill>
                  <a:srgbClr val="FFFF00"/>
                </a:solidFill>
                <a:cs typeface="+mj-cs"/>
              </a:rPr>
              <a:t>تغییر وضعیت از حالت نشسته به ایستاده به آهستگی</a:t>
            </a:r>
            <a:endParaRPr lang="en-US" sz="3200" b="1" dirty="0" smtClean="0">
              <a:solidFill>
                <a:srgbClr val="FFFF00"/>
              </a:solidFill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endParaRPr lang="en-US" dirty="0" smtClean="0">
              <a:solidFill>
                <a:srgbClr val="006600"/>
              </a:solidFill>
              <a:cs typeface="Arial" charset="0"/>
            </a:endParaRPr>
          </a:p>
        </p:txBody>
      </p:sp>
      <p:sp>
        <p:nvSpPr>
          <p:cNvPr id="20484" name="Line 19"/>
          <p:cNvSpPr>
            <a:spLocks noChangeShapeType="1"/>
          </p:cNvSpPr>
          <p:nvPr/>
        </p:nvSpPr>
        <p:spPr bwMode="auto">
          <a:xfrm>
            <a:off x="5724525" y="3860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Voice 0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3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3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3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3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3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3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3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3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3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3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3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3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1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1143000"/>
            <a:ext cx="8229600" cy="1143000"/>
          </a:xfrm>
        </p:spPr>
        <p:txBody>
          <a:bodyPr/>
          <a:lstStyle/>
          <a:p>
            <a:pPr eaLnBrk="1" hangingPunct="1"/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142875" y="0"/>
            <a:ext cx="9001125" cy="6858000"/>
          </a:xfrm>
        </p:spPr>
        <p:txBody>
          <a:bodyPr/>
          <a:lstStyle/>
          <a:p>
            <a:pPr algn="r" rtl="1" eaLnBrk="1" hangingPunct="1">
              <a:buFont typeface="Arial" charset="0"/>
              <a:buChar char="•"/>
              <a:defRPr/>
            </a:pPr>
            <a:r>
              <a:rPr lang="fa-IR" sz="3200" dirty="0" smtClean="0">
                <a:solidFill>
                  <a:srgbClr val="FFFF00"/>
                </a:solidFill>
              </a:rPr>
              <a:t>۱۲</a:t>
            </a:r>
            <a:r>
              <a:rPr lang="en-US" sz="3200" b="1" dirty="0" smtClean="0">
                <a:solidFill>
                  <a:srgbClr val="FFFF00"/>
                </a:solidFill>
                <a:cs typeface="+mj-cs"/>
              </a:rPr>
              <a:t>- </a:t>
            </a:r>
            <a:r>
              <a:rPr lang="ar-SA" sz="3200" b="1" dirty="0" smtClean="0">
                <a:solidFill>
                  <a:srgbClr val="FFFF00"/>
                </a:solidFill>
                <a:cs typeface="+mj-cs"/>
              </a:rPr>
              <a:t>داشتن الگوی خواب منظم</a:t>
            </a:r>
            <a:endParaRPr lang="en-US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3200" b="1" dirty="0" smtClean="0">
                <a:cs typeface="+mj-cs"/>
              </a:rPr>
              <a:t>۱۳</a:t>
            </a:r>
            <a:r>
              <a:rPr lang="en-US" sz="3200" b="1" dirty="0" smtClean="0">
                <a:cs typeface="+mj-cs"/>
              </a:rPr>
              <a:t>- </a:t>
            </a:r>
            <a:r>
              <a:rPr lang="ar-SA" sz="3200" b="1" dirty="0" smtClean="0">
                <a:cs typeface="+mj-cs"/>
              </a:rPr>
              <a:t>استفاده از مرطوب کننده و ضد آفتاب</a:t>
            </a:r>
            <a:endParaRPr lang="fa-IR" sz="3200" b="1" dirty="0" smtClean="0">
              <a:cs typeface="+mj-cs"/>
            </a:endParaRPr>
          </a:p>
          <a:p>
            <a:pPr algn="r" rtl="1" eaLnBrk="1" hangingPunct="1">
              <a:buFont typeface="Arial" charset="0"/>
              <a:buNone/>
              <a:defRPr/>
            </a:pPr>
            <a:r>
              <a:rPr lang="fa-IR" sz="3200" dirty="0">
                <a:solidFill>
                  <a:srgbClr val="FFFF00"/>
                </a:solidFill>
              </a:rPr>
              <a:t> </a:t>
            </a:r>
            <a:r>
              <a:rPr lang="fa-IR" sz="3200" dirty="0" smtClean="0">
                <a:solidFill>
                  <a:srgbClr val="FFFF00"/>
                </a:solidFill>
              </a:rPr>
              <a:t> 14</a:t>
            </a:r>
            <a:r>
              <a:rPr lang="fa-IR" sz="3200" b="1" dirty="0" smtClean="0">
                <a:solidFill>
                  <a:srgbClr val="FFFF00"/>
                </a:solidFill>
              </a:rPr>
              <a:t>. تلقیح واکسن آنفلوانزا</a:t>
            </a:r>
            <a:endParaRPr lang="fa-IR" sz="3200" dirty="0" smtClean="0"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sz="3200" dirty="0" smtClean="0"/>
              <a:t>۱</a:t>
            </a:r>
            <a:r>
              <a:rPr lang="fa-IR" sz="3200" b="1" dirty="0" smtClean="0"/>
              <a:t>۵.تقویت حافظه :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b="1" dirty="0" smtClean="0">
                <a:solidFill>
                  <a:srgbClr val="FFFF00"/>
                </a:solidFill>
                <a:cs typeface="+mj-cs"/>
              </a:rPr>
              <a:t> </a:t>
            </a:r>
            <a:r>
              <a:rPr lang="fa-IR" dirty="0" smtClean="0">
                <a:solidFill>
                  <a:srgbClr val="99FF33"/>
                </a:solidFill>
                <a:cs typeface="+mj-cs"/>
              </a:rPr>
              <a:t>گوش کردن به اخبار و بازگو کردن آن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dirty="0" smtClean="0">
                <a:solidFill>
                  <a:srgbClr val="99FF33"/>
                </a:solidFill>
                <a:cs typeface="+mj-cs"/>
              </a:rPr>
              <a:t> مطالعه کتاب و روزنامه و بازگو کردن آن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dirty="0" smtClean="0">
                <a:solidFill>
                  <a:srgbClr val="99FF33"/>
                </a:solidFill>
                <a:cs typeface="+mj-cs"/>
              </a:rPr>
              <a:t> قصه گویی برای نوه ها 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dirty="0" smtClean="0">
                <a:solidFill>
                  <a:srgbClr val="99FF33"/>
                </a:solidFill>
                <a:cs typeface="+mj-cs"/>
              </a:rPr>
              <a:t> نوشتن خاطرات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dirty="0" smtClean="0">
                <a:solidFill>
                  <a:srgbClr val="99FF33"/>
                </a:solidFill>
                <a:cs typeface="+mj-cs"/>
              </a:rPr>
              <a:t> تغذیه مناسب(مصرف میوه و ویتامین های </a:t>
            </a:r>
            <a:r>
              <a:rPr lang="en-US" dirty="0" smtClean="0">
                <a:solidFill>
                  <a:srgbClr val="99FF33"/>
                </a:solidFill>
                <a:cs typeface="+mj-cs"/>
              </a:rPr>
              <a:t>A.B.C .D</a:t>
            </a:r>
            <a:r>
              <a:rPr lang="fa-IR" dirty="0" smtClean="0">
                <a:solidFill>
                  <a:srgbClr val="99FF33"/>
                </a:solidFill>
                <a:cs typeface="+mj-cs"/>
              </a:rPr>
              <a:t>)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dirty="0" smtClean="0">
                <a:solidFill>
                  <a:srgbClr val="99FF33"/>
                </a:solidFill>
                <a:cs typeface="+mj-cs"/>
              </a:rPr>
              <a:t> خوردن صبحانه ( پنیر .گردو .خرما . عسل . تخم مرغ .شیر . غلات و...)</a:t>
            </a:r>
            <a:endParaRPr lang="en-US" dirty="0" smtClean="0">
              <a:solidFill>
                <a:srgbClr val="99FF33"/>
              </a:solidFill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en-US" dirty="0">
                <a:solidFill>
                  <a:srgbClr val="99FF33"/>
                </a:solidFill>
                <a:cs typeface="+mj-cs"/>
              </a:rPr>
              <a:t> </a:t>
            </a:r>
            <a:r>
              <a:rPr lang="fa-IR" dirty="0" smtClean="0">
                <a:solidFill>
                  <a:srgbClr val="99FF33"/>
                </a:solidFill>
                <a:cs typeface="+mj-cs"/>
              </a:rPr>
              <a:t>کنترل کلسترول و فشار خون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dirty="0" smtClean="0">
                <a:solidFill>
                  <a:srgbClr val="99FF33"/>
                </a:solidFill>
                <a:cs typeface="+mj-cs"/>
              </a:rPr>
              <a:t>فعالیت فیزیکی منظم</a:t>
            </a:r>
          </a:p>
          <a:p>
            <a:pPr algn="r" rtl="1" eaLnBrk="1" hangingPunct="1">
              <a:buFont typeface="Arial" charset="0"/>
              <a:buChar char="•"/>
              <a:defRPr/>
            </a:pPr>
            <a:r>
              <a:rPr lang="fa-IR" dirty="0">
                <a:solidFill>
                  <a:srgbClr val="99FF33"/>
                </a:solidFill>
                <a:cs typeface="+mj-cs"/>
              </a:rPr>
              <a:t> </a:t>
            </a:r>
            <a:r>
              <a:rPr lang="fa-IR" dirty="0" smtClean="0">
                <a:solidFill>
                  <a:srgbClr val="99FF33"/>
                </a:solidFill>
                <a:cs typeface="+mj-cs"/>
              </a:rPr>
              <a:t>عدم مصرف دخانیات</a:t>
            </a:r>
          </a:p>
          <a:p>
            <a:pPr algn="r" rtl="1" eaLnBrk="1" hangingPunct="1">
              <a:buFont typeface="Arial" charset="0"/>
              <a:buChar char="•"/>
              <a:defRPr/>
            </a:pPr>
            <a:endParaRPr lang="fa-IR" sz="3200" dirty="0" smtClean="0">
              <a:solidFill>
                <a:srgbClr val="99FF33"/>
              </a:solidFill>
              <a:cs typeface="+mj-cs"/>
            </a:endParaRPr>
          </a:p>
          <a:p>
            <a:pPr algn="r" rtl="1" eaLnBrk="1" hangingPunct="1">
              <a:buFont typeface="Arial" charset="0"/>
              <a:buChar char="•"/>
              <a:defRPr/>
            </a:pPr>
            <a:endParaRPr lang="en-US" sz="3200" dirty="0" smtClean="0">
              <a:cs typeface="+mj-cs"/>
            </a:endParaRPr>
          </a:p>
          <a:p>
            <a:pPr algn="r" eaLnBrk="1" hangingPunct="1">
              <a:buFont typeface="Arial" charset="0"/>
              <a:buChar char="•"/>
              <a:defRPr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Voice 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3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3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3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3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93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93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3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3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38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52600"/>
            <a:ext cx="5113337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0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4000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0" y="692150"/>
            <a:ext cx="9001125" cy="6165850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fa-IR" sz="4400" b="1" dirty="0" smtClean="0">
                <a:solidFill>
                  <a:srgbClr val="99FF33"/>
                </a:solidFill>
                <a:cs typeface="+mj-cs"/>
              </a:rPr>
              <a:t>توصیه های تغذیه ای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b="1" dirty="0" smtClean="0">
                <a:cs typeface="+mj-cs"/>
              </a:rPr>
              <a:t>1</a:t>
            </a:r>
            <a:r>
              <a:rPr lang="fa-IR" sz="3200" dirty="0" smtClean="0">
                <a:cs typeface="+mj-cs"/>
              </a:rPr>
              <a:t>. کاهش مصرف نمک و غذاهای پرچرب و سرخ شده</a:t>
            </a:r>
          </a:p>
          <a:p>
            <a:pPr algn="r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dirty="0" smtClean="0">
                <a:solidFill>
                  <a:srgbClr val="FFFF00"/>
                </a:solidFill>
                <a:cs typeface="+mj-cs"/>
              </a:rPr>
              <a:t>2. کنترل وزن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dirty="0" smtClean="0">
                <a:solidFill>
                  <a:srgbClr val="FFFF00"/>
                </a:solidFill>
                <a:cs typeface="+mj-cs"/>
              </a:rPr>
              <a:t> </a:t>
            </a:r>
            <a:r>
              <a:rPr lang="fa-IR" sz="3200" dirty="0" smtClean="0">
                <a:cs typeface="+mj-cs"/>
              </a:rPr>
              <a:t>3.مصرف شیر و لبنیات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dirty="0" smtClean="0">
                <a:solidFill>
                  <a:srgbClr val="FFFF00"/>
                </a:solidFill>
                <a:cs typeface="+mj-cs"/>
              </a:rPr>
              <a:t>4. مصرف کمتر گوشت قرمز و استفاده بیشتر از مرغ و ماهی و حبوبات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dirty="0" smtClean="0">
                <a:cs typeface="+mj-cs"/>
              </a:rPr>
              <a:t>5.مصرف کمتر غذاهای پر کالری نظیر شیرینی، شکر و...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dirty="0" smtClean="0">
                <a:solidFill>
                  <a:srgbClr val="FFFF00"/>
                </a:solidFill>
                <a:cs typeface="+mj-cs"/>
              </a:rPr>
              <a:t>6. مصرف مستمر سبزیجات و میوه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dirty="0" smtClean="0">
                <a:cs typeface="+mj-cs"/>
              </a:rPr>
              <a:t>7.افزایش تعداد وعده های غذایی و کاهش حجم آنها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dirty="0" smtClean="0">
                <a:solidFill>
                  <a:srgbClr val="FFFF00"/>
                </a:solidFill>
                <a:cs typeface="+mj-cs"/>
              </a:rPr>
              <a:t>8.کاهش مصرف نوشابه های گاز دار و کافئین دار</a:t>
            </a:r>
          </a:p>
        </p:txBody>
      </p:sp>
      <p:pic>
        <p:nvPicPr>
          <p:cNvPr id="2" name="Voice 0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4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836613"/>
            <a:ext cx="3876675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790700"/>
            <a:ext cx="6067425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404813"/>
            <a:ext cx="8229600" cy="130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4000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0" y="765175"/>
            <a:ext cx="9144000" cy="6092825"/>
          </a:xfrm>
          <a:ln>
            <a:solidFill>
              <a:srgbClr val="99FF33"/>
            </a:solidFill>
          </a:ln>
        </p:spPr>
        <p:txBody>
          <a:bodyPr/>
          <a:lstStyle/>
          <a:p>
            <a:pPr algn="r" rtl="1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dirty="0" smtClean="0">
                <a:solidFill>
                  <a:srgbClr val="99FF33"/>
                </a:solidFill>
                <a:cs typeface="+mj-cs"/>
              </a:rPr>
              <a:t> </a:t>
            </a:r>
            <a:r>
              <a:rPr lang="fa-IR" sz="3200" dirty="0" smtClean="0">
                <a:cs typeface="+mj-cs"/>
              </a:rPr>
              <a:t>9. استفاده از ادویجات و گیاهان معطر برای بهبود طعم و مزه غذا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dirty="0" smtClean="0">
                <a:solidFill>
                  <a:srgbClr val="FFFF00"/>
                </a:solidFill>
                <a:cs typeface="+mj-cs"/>
              </a:rPr>
              <a:t>10. مصرف حداکثر 3عدد تخم مرغ در هفته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dirty="0" smtClean="0">
                <a:cs typeface="+mj-cs"/>
              </a:rPr>
              <a:t>11.مصرف آب کافی ( 6-3 لیوان در روز)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dirty="0" smtClean="0">
                <a:solidFill>
                  <a:srgbClr val="FFFF00"/>
                </a:solidFill>
                <a:cs typeface="+mj-cs"/>
              </a:rPr>
              <a:t>12. عدم مصرف چای و قهوه قبل از خواب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dirty="0" smtClean="0">
                <a:cs typeface="+mj-cs"/>
              </a:rPr>
              <a:t>13. برای جلو گیری از یبوست مصرف کافی مایعات ، مواد پر فیبر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dirty="0" smtClean="0">
                <a:cs typeface="+mj-cs"/>
              </a:rPr>
              <a:t>       و سبزیجات و میوه های نظیر گلابی ، آلو و زردآلو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None/>
              <a:defRPr/>
            </a:pPr>
            <a:r>
              <a:rPr lang="fa-IR" sz="3200" dirty="0" smtClean="0">
                <a:solidFill>
                  <a:srgbClr val="FFFF00"/>
                </a:solidFill>
                <a:cs typeface="+mj-cs"/>
              </a:rPr>
              <a:t>14. تامین ویتامین د از طریق نور طبیعی خورشید</a:t>
            </a:r>
          </a:p>
        </p:txBody>
      </p:sp>
      <p:pic>
        <p:nvPicPr>
          <p:cNvPr id="2" name="Voice 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4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4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2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4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 flipV="1">
            <a:off x="623888" y="-46038"/>
            <a:ext cx="7886700" cy="46038"/>
          </a:xfrm>
        </p:spPr>
        <p:txBody>
          <a:bodyPr/>
          <a:lstStyle/>
          <a:p>
            <a:endParaRPr lang="en-US" altLang="en-US" smtClean="0"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" y="476250"/>
            <a:ext cx="9036050" cy="6265863"/>
          </a:xfrm>
        </p:spPr>
        <p:txBody>
          <a:bodyPr/>
          <a:lstStyle/>
          <a:p>
            <a:pPr algn="ctr">
              <a:defRPr/>
            </a:pPr>
            <a:r>
              <a:rPr lang="fa-IR" sz="4000" b="1" dirty="0" smtClean="0">
                <a:solidFill>
                  <a:srgbClr val="99FF33"/>
                </a:solidFill>
                <a:cs typeface="+mj-cs"/>
              </a:rPr>
              <a:t>اهمیت نوشیدن آب در سالمندان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3200" b="1" dirty="0" smtClean="0">
                <a:cs typeface="+mj-cs"/>
              </a:rPr>
              <a:t>* ضعیف شدن حس چشایی و احساس تشنگی کمتر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3200" b="1" dirty="0" smtClean="0">
                <a:solidFill>
                  <a:srgbClr val="FFFF00"/>
                </a:solidFill>
                <a:cs typeface="+mj-cs"/>
              </a:rPr>
              <a:t>* تمایل کمتر به نوشیدن اب به علت تکرر ادرار(بویژه در آقایان)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3200" b="1" dirty="0" smtClean="0">
                <a:cs typeface="+mj-cs"/>
              </a:rPr>
              <a:t>* احتمال افزایش فشار خون و ضربان قلب به علت کم آبی بدن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3200" b="1" dirty="0" smtClean="0">
                <a:solidFill>
                  <a:srgbClr val="FFFF00"/>
                </a:solidFill>
                <a:cs typeface="+mj-cs"/>
              </a:rPr>
              <a:t>* جذب داروی مصرفی و دفع آن از طریق ادرار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3200" b="1" dirty="0" smtClean="0">
                <a:cs typeface="+mj-cs"/>
              </a:rPr>
              <a:t>* کارکرد بهتر سیستم ادراری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3200" b="1" dirty="0" smtClean="0">
                <a:solidFill>
                  <a:srgbClr val="FFFF00"/>
                </a:solidFill>
                <a:cs typeface="+mj-cs"/>
              </a:rPr>
              <a:t>* لطافت پوست و جلوگیری از خشکی پوست</a:t>
            </a:r>
            <a:endParaRPr lang="en-US" sz="3200" b="1" dirty="0">
              <a:solidFill>
                <a:srgbClr val="FFFF00"/>
              </a:solidFill>
              <a:cs typeface="+mj-cs"/>
            </a:endParaRPr>
          </a:p>
        </p:txBody>
      </p:sp>
      <p:pic>
        <p:nvPicPr>
          <p:cNvPr id="2" name="Voice 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8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457200" y="0"/>
            <a:ext cx="8229600" cy="2746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400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428625"/>
            <a:ext cx="8929687" cy="6429375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endParaRPr lang="fa-IR" sz="4400" dirty="0" smtClean="0">
              <a:solidFill>
                <a:srgbClr val="66FFFF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fa-IR" sz="4400" dirty="0" smtClean="0">
              <a:solidFill>
                <a:srgbClr val="66FFFF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fa-IR" sz="4400" dirty="0" smtClean="0">
              <a:solidFill>
                <a:srgbClr val="66FFFF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fa-IR" sz="5400" b="1" dirty="0" smtClean="0">
                <a:solidFill>
                  <a:srgbClr val="66FFFF"/>
                </a:solidFill>
                <a:cs typeface="+mj-cs"/>
              </a:rPr>
              <a:t>امنیت محیط منزل</a:t>
            </a:r>
            <a:r>
              <a:rPr lang="fa-IR" sz="5400" b="1" dirty="0" smtClean="0">
                <a:solidFill>
                  <a:srgbClr val="99FF33"/>
                </a:solidFill>
                <a:cs typeface="+mj-cs"/>
              </a:rPr>
              <a:t>   </a:t>
            </a:r>
          </a:p>
          <a:p>
            <a:pPr algn="ctr" eaLnBrk="1" hangingPunct="1">
              <a:buFont typeface="Arial" charset="0"/>
              <a:buNone/>
              <a:defRPr/>
            </a:pPr>
            <a:endParaRPr lang="fa-IR" dirty="0" smtClean="0">
              <a:solidFill>
                <a:srgbClr val="99FF33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fa-IR" dirty="0" smtClean="0">
              <a:solidFill>
                <a:srgbClr val="99FF33"/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en-US" dirty="0" smtClean="0">
              <a:solidFill>
                <a:srgbClr val="99FF33"/>
              </a:solidFill>
              <a:cs typeface="Arial" charset="0"/>
            </a:endParaRPr>
          </a:p>
        </p:txBody>
      </p:sp>
      <p:pic>
        <p:nvPicPr>
          <p:cNvPr id="2" name="Voice 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46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203325"/>
            <a:ext cx="4968875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571500"/>
            <a:ext cx="8229600" cy="1841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4000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0" y="142875"/>
            <a:ext cx="9144000" cy="6715125"/>
          </a:xfrm>
        </p:spPr>
        <p:txBody>
          <a:bodyPr/>
          <a:lstStyle/>
          <a:p>
            <a:pPr algn="r" rtl="1"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fa-IR" sz="3200" dirty="0" smtClean="0">
                <a:latin typeface="Times New Roman" pitchFamily="18" charset="0"/>
                <a:cs typeface="Times New Roman" pitchFamily="18" charset="0"/>
              </a:rPr>
              <a:t>1. چیدمان مناسب لوازم منزل برای تردد آسان سالمندان 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Char char="•"/>
              <a:defRPr/>
            </a:pPr>
            <a:r>
              <a:rPr lang="fa-IR" sz="3200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2. ارتفاع مناسب کابینت ، دستشوی،ظرفشویی ، اجاق گاز،</a:t>
            </a:r>
            <a:r>
              <a:rPr lang="fa-IR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( برای سالمندانی </a:t>
            </a:r>
            <a:r>
              <a:rPr lang="fa-IR" dirty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که از ویلچر استفاده می کنند</a:t>
            </a:r>
            <a:r>
              <a:rPr lang="fa-IR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r" rtl="1"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fa-IR" sz="3200" dirty="0" smtClean="0">
                <a:latin typeface="Times New Roman" pitchFamily="18" charset="0"/>
                <a:cs typeface="Times New Roman" pitchFamily="18" charset="0"/>
              </a:rPr>
              <a:t>3.تامین نور کافی در روز و شب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Char char="•"/>
              <a:defRPr/>
            </a:pPr>
            <a:r>
              <a:rPr lang="fa-IR" sz="3200" dirty="0" smtClean="0"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fa-IR" sz="3200" dirty="0" smtClean="0">
                <a:solidFill>
                  <a:srgbClr val="99FF33"/>
                </a:solidFill>
                <a:cs typeface="+mj-cs"/>
              </a:rPr>
              <a:t>.پیشگیری از لیز خوردن روی زمین خیس</a:t>
            </a:r>
            <a:r>
              <a:rPr lang="fa-IR" dirty="0" smtClean="0">
                <a:solidFill>
                  <a:srgbClr val="99FF33"/>
                </a:solidFill>
                <a:cs typeface="+mj-cs"/>
              </a:rPr>
              <a:t>( سرامیک) </a:t>
            </a:r>
            <a:r>
              <a:rPr lang="fa-IR" sz="3200" dirty="0" smtClean="0">
                <a:solidFill>
                  <a:srgbClr val="99FF33"/>
                </a:solidFill>
                <a:cs typeface="+mj-cs"/>
              </a:rPr>
              <a:t>با پوشیدن دمپایی</a:t>
            </a:r>
          </a:p>
          <a:p>
            <a:pPr algn="r" rtl="1" eaLnBrk="1" hangingPunct="1">
              <a:lnSpc>
                <a:spcPct val="100000"/>
              </a:lnSpc>
              <a:buFont typeface="Arial" charset="0"/>
              <a:buChar char="•"/>
              <a:defRPr/>
            </a:pPr>
            <a:r>
              <a:rPr lang="fa-IR" sz="3200" dirty="0" smtClean="0">
                <a:cs typeface="+mj-cs"/>
              </a:rPr>
              <a:t>5.استفاده از توالت فرنگی</a:t>
            </a:r>
          </a:p>
          <a:p>
            <a:pPr algn="r" rtl="1"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fa-IR" sz="3200" dirty="0" smtClean="0">
                <a:cs typeface="+mj-cs"/>
              </a:rPr>
              <a:t>6</a:t>
            </a:r>
            <a:r>
              <a:rPr lang="fa-IR" sz="3200" dirty="0" smtClean="0">
                <a:solidFill>
                  <a:srgbClr val="99FF33"/>
                </a:solidFill>
                <a:cs typeface="+mj-cs"/>
              </a:rPr>
              <a:t>. نصب دستگیره روی دیوار حمام و مسیر عبور سالمند</a:t>
            </a:r>
          </a:p>
          <a:p>
            <a:pPr algn="r" rtl="1" eaLnBrk="1" hangingPunct="1">
              <a:lnSpc>
                <a:spcPct val="150000"/>
              </a:lnSpc>
              <a:buFont typeface="Arial" charset="0"/>
              <a:buChar char="•"/>
              <a:defRPr/>
            </a:pPr>
            <a:r>
              <a:rPr lang="fa-IR" sz="3200" dirty="0" smtClean="0">
                <a:cs typeface="+mj-cs"/>
              </a:rPr>
              <a:t>7. پیشگیری از لیز خوردن در حمام و دستشویی و....</a:t>
            </a:r>
            <a:endParaRPr lang="en-US" sz="3200" dirty="0" smtClean="0">
              <a:cs typeface="+mj-cs"/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685800" y="333375"/>
            <a:ext cx="7772400" cy="1655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 anchorCtr="1"/>
          <a:lstStyle>
            <a:lvl1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algn="ctr"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rtl="1" eaLnBrk="1" hangingPunct="1">
              <a:defRPr/>
            </a:pPr>
            <a:endParaRPr lang="en-US" smtClean="0"/>
          </a:p>
        </p:txBody>
      </p:sp>
      <p:pic>
        <p:nvPicPr>
          <p:cNvPr id="2" name="Voice 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6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09675"/>
            <a:ext cx="4968875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14375"/>
          </a:xfrm>
        </p:spPr>
        <p:txBody>
          <a:bodyPr/>
          <a:lstStyle/>
          <a:p>
            <a:r>
              <a:rPr lang="fa-IR" altLang="en-US" sz="4800" b="1" dirty="0" smtClean="0">
                <a:solidFill>
                  <a:srgbClr val="FFFF00"/>
                </a:solidFill>
              </a:rPr>
              <a:t>مقدمه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8" y="549275"/>
            <a:ext cx="9144000" cy="6308725"/>
          </a:xfrm>
        </p:spPr>
        <p:txBody>
          <a:bodyPr/>
          <a:lstStyle/>
          <a:p>
            <a:pPr algn="r"/>
            <a:r>
              <a:rPr lang="fa-IR" altLang="en-US" b="1" dirty="0" smtClean="0"/>
              <a:t>سالمندی فرایندی است که براساس تغییرات آرام و پیشرونده همراه با افزایش سن تمامی وجود انسان را در بر می گیرد.</a:t>
            </a:r>
          </a:p>
          <a:p>
            <a:pPr algn="r"/>
            <a:r>
              <a:rPr lang="fa-IR" altLang="en-US" b="1" dirty="0" smtClean="0"/>
              <a:t>این تغییرات تحت تاثیر عوامل خارجی و داخلی که نسبت به درجه آنها در روند سالمندی متغییر است، قرار دارد.</a:t>
            </a:r>
          </a:p>
          <a:p>
            <a:pPr algn="r"/>
            <a:r>
              <a:rPr lang="fa-IR" altLang="en-US" b="1" dirty="0" smtClean="0">
                <a:solidFill>
                  <a:srgbClr val="99FF33"/>
                </a:solidFill>
              </a:rPr>
              <a:t>پدیده سالمندی، روندی طبیعی است که از زمان حیات جنین شروع و تا زمان مرگ ادامه دارد.گذشت عمر را نمی توان متوقف کرد اما می توان با بکارگیری روش های پیشگیری مناسب،مراقبت ها و خدمات به موقع از اختلالات و معلولیت های سالمندی پیشگیری نمود یا آن ها را به تعویق انداخت.</a:t>
            </a:r>
          </a:p>
          <a:p>
            <a:pPr algn="r"/>
            <a:r>
              <a:rPr lang="fa-IR" altLang="en-US" b="1" dirty="0" smtClean="0"/>
              <a:t>سالمندان، گروه آسیب پذیرهستند که افت عملکرد فیزیولوژیک،  افت ذخیره بدنی و عدم تطابق با استرس ها، خطر بیماری و ناتوانی را در آنها بیشتر می کند.</a:t>
            </a:r>
          </a:p>
          <a:p>
            <a:pPr algn="r"/>
            <a:endParaRPr lang="fa-IR" altLang="en-US" b="1" dirty="0" smtClean="0">
              <a:solidFill>
                <a:srgbClr val="99FF33"/>
              </a:solidFill>
            </a:endParaRPr>
          </a:p>
        </p:txBody>
      </p:sp>
      <p:pic>
        <p:nvPicPr>
          <p:cNvPr id="4" name="Voice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0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altLang="en-US" sz="5400" b="1" smtClean="0"/>
              <a:t>تقسیم بندی سنین سالمندی </a:t>
            </a:r>
            <a:r>
              <a:rPr lang="fa-IR" altLang="en-US" sz="5400" smtClean="0"/>
              <a:t>:</a:t>
            </a:r>
            <a:endParaRPr lang="en-US" altLang="en-US" sz="5400" smtClean="0">
              <a:cs typeface="Times New Roman" panose="02020603050405020304" pitchFamily="18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r" rtl="1" eaLnBrk="1" hangingPunct="1"/>
            <a:r>
              <a:rPr lang="fa-IR" altLang="en-US" sz="3600" smtClean="0">
                <a:solidFill>
                  <a:srgbClr val="008000"/>
                </a:solidFill>
              </a:rPr>
              <a:t> </a:t>
            </a:r>
            <a:r>
              <a:rPr lang="fa-IR" altLang="en-US" sz="3600" smtClean="0">
                <a:solidFill>
                  <a:srgbClr val="FFFF00"/>
                </a:solidFill>
              </a:rPr>
              <a:t>پیران جوان (</a:t>
            </a:r>
            <a:r>
              <a:rPr lang="en-US" altLang="en-US" sz="3600" smtClean="0">
                <a:solidFill>
                  <a:srgbClr val="FFFF00"/>
                </a:solidFill>
                <a:cs typeface="Arial" panose="020B0604020202020204" pitchFamily="34" charset="0"/>
              </a:rPr>
              <a:t>young old</a:t>
            </a:r>
            <a:r>
              <a:rPr lang="fa-IR" altLang="en-US" sz="3600" smtClean="0">
                <a:solidFill>
                  <a:srgbClr val="FFFF00"/>
                </a:solidFill>
              </a:rPr>
              <a:t>) : 75-60 سال</a:t>
            </a:r>
          </a:p>
          <a:p>
            <a:pPr algn="r" rtl="1" eaLnBrk="1" hangingPunct="1"/>
            <a:endParaRPr lang="fa-IR" altLang="en-US" sz="3600" smtClean="0">
              <a:solidFill>
                <a:srgbClr val="FFFF00"/>
              </a:solidFill>
            </a:endParaRPr>
          </a:p>
          <a:p>
            <a:pPr algn="r" rtl="1" eaLnBrk="1" hangingPunct="1"/>
            <a:r>
              <a:rPr lang="fa-IR" altLang="en-US" sz="3600" smtClean="0">
                <a:solidFill>
                  <a:srgbClr val="FFFF00"/>
                </a:solidFill>
              </a:rPr>
              <a:t>پیران میانسال (</a:t>
            </a:r>
            <a:r>
              <a:rPr lang="en-US" altLang="en-US" sz="3600" smtClean="0">
                <a:solidFill>
                  <a:srgbClr val="FFFF00"/>
                </a:solidFill>
                <a:cs typeface="Arial" panose="020B0604020202020204" pitchFamily="34" charset="0"/>
              </a:rPr>
              <a:t>middle old</a:t>
            </a:r>
            <a:r>
              <a:rPr lang="fa-IR" altLang="en-US" sz="3600" smtClean="0">
                <a:solidFill>
                  <a:srgbClr val="FFFF00"/>
                </a:solidFill>
              </a:rPr>
              <a:t>) : 90-76 سال</a:t>
            </a:r>
          </a:p>
          <a:p>
            <a:pPr algn="r" rtl="1" eaLnBrk="1" hangingPunct="1"/>
            <a:endParaRPr lang="fa-IR" altLang="en-US" sz="3600" smtClean="0">
              <a:solidFill>
                <a:srgbClr val="FFFF00"/>
              </a:solidFill>
            </a:endParaRPr>
          </a:p>
          <a:p>
            <a:pPr algn="r" rtl="1" eaLnBrk="1" hangingPunct="1"/>
            <a:r>
              <a:rPr lang="fa-IR" altLang="en-US" sz="3600" smtClean="0">
                <a:solidFill>
                  <a:srgbClr val="FFFF00"/>
                </a:solidFill>
              </a:rPr>
              <a:t>پیران کهنسال (</a:t>
            </a:r>
            <a:r>
              <a:rPr lang="en-US" altLang="en-US" sz="3600" smtClean="0">
                <a:solidFill>
                  <a:srgbClr val="FFFF00"/>
                </a:solidFill>
                <a:cs typeface="Arial" panose="020B0604020202020204" pitchFamily="34" charset="0"/>
              </a:rPr>
              <a:t>old old</a:t>
            </a:r>
            <a:r>
              <a:rPr lang="fa-IR" altLang="en-US" sz="3600" smtClean="0">
                <a:solidFill>
                  <a:srgbClr val="FFFF00"/>
                </a:solidFill>
              </a:rPr>
              <a:t>) : 90 سال به بالا</a:t>
            </a:r>
          </a:p>
          <a:p>
            <a:pPr eaLnBrk="1" hangingPunct="1"/>
            <a:endParaRPr lang="en-US" altLang="en-US" sz="3600" smtClean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" name="Voice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3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010" grpId="0"/>
      <p:bldP spid="430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altLang="en-US" b="1" smtClean="0">
                <a:solidFill>
                  <a:srgbClr val="FFFF00"/>
                </a:solidFill>
              </a:rPr>
              <a:t>آمار سالمندان</a:t>
            </a:r>
            <a:endParaRPr lang="en-US" altLang="en-US" b="1" smtClean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484313"/>
            <a:ext cx="8856663" cy="5184775"/>
          </a:xfrm>
        </p:spPr>
        <p:txBody>
          <a:bodyPr/>
          <a:lstStyle/>
          <a:p>
            <a:pPr algn="r" eaLnBrk="1" hangingPunct="1"/>
            <a:r>
              <a:rPr lang="fa-IR" altLang="en-US" b="1" u="sng" smtClean="0"/>
              <a:t>در جهان: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fa-IR" altLang="en-US" smtClean="0"/>
              <a:t>سال 2015 : حدود 900 میلیون نفر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fa-IR" altLang="en-US" smtClean="0"/>
              <a:t>سال 2030 : پیش بینی حدود یک میلیاردو چهارصد میلیون نفر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fa-IR" altLang="en-US" smtClean="0"/>
              <a:t>سال 2050: پیش بینی حدود دو میلیاردو یکصد میلیون نفر</a:t>
            </a:r>
          </a:p>
          <a:p>
            <a:pPr algn="r" eaLnBrk="1" hangingPunct="1"/>
            <a:endParaRPr lang="fa-IR" altLang="en-US" b="1" u="sng" smtClean="0">
              <a:solidFill>
                <a:srgbClr val="FFFF00"/>
              </a:solidFill>
            </a:endParaRPr>
          </a:p>
          <a:p>
            <a:pPr algn="r" eaLnBrk="1" hangingPunct="1"/>
            <a:r>
              <a:rPr lang="fa-IR" altLang="en-US" b="1" u="sng" smtClean="0">
                <a:solidFill>
                  <a:srgbClr val="FFFF00"/>
                </a:solidFill>
              </a:rPr>
              <a:t>در ایران</a:t>
            </a:r>
            <a:r>
              <a:rPr lang="fa-IR" altLang="en-US" smtClean="0">
                <a:solidFill>
                  <a:srgbClr val="FFFF00"/>
                </a:solidFill>
              </a:rPr>
              <a:t>: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fa-IR" altLang="en-US" smtClean="0">
                <a:solidFill>
                  <a:srgbClr val="FFFF00"/>
                </a:solidFill>
              </a:rPr>
              <a:t>سال 1390 : 6/5 میلیون نفر ( 8/3 درصد جمعیت)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fa-IR" altLang="en-US" smtClean="0">
                <a:solidFill>
                  <a:srgbClr val="FFFF00"/>
                </a:solidFill>
              </a:rPr>
              <a:t>سال 1395 : حدود 8 میلیون نفر ( حدود 10 درصد جمعیت)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fa-IR" altLang="en-US" smtClean="0">
                <a:solidFill>
                  <a:srgbClr val="FFFF00"/>
                </a:solidFill>
              </a:rPr>
              <a:t>سال 1410: پیش بینی حدود 14/4 درصد جمعیت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fa-IR" altLang="en-US" smtClean="0">
                <a:solidFill>
                  <a:srgbClr val="FFFF00"/>
                </a:solidFill>
              </a:rPr>
              <a:t>سال 1430:پیش بینی حدود 31/2 درصد جمعیت</a:t>
            </a:r>
            <a:endParaRPr lang="en-US" altLang="en-US" smtClean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" name="Voice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4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0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9850"/>
          </a:xfrm>
        </p:spPr>
        <p:txBody>
          <a:bodyPr/>
          <a:lstStyle/>
          <a:p>
            <a:pPr eaLnBrk="1" hangingPunct="1"/>
            <a:endParaRPr lang="en-US" altLang="en-US" sz="400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9144000" cy="6048375"/>
          </a:xfrm>
        </p:spPr>
        <p:txBody>
          <a:bodyPr/>
          <a:lstStyle/>
          <a:p>
            <a:pPr eaLnBrk="1" hangingPunct="1"/>
            <a:r>
              <a:rPr lang="fa-IR" altLang="en-US" sz="3600" b="1" dirty="0" smtClean="0">
                <a:solidFill>
                  <a:srgbClr val="CCECFF"/>
                </a:solidFill>
              </a:rPr>
              <a:t>خصوصیات یک سالمند موفق</a:t>
            </a:r>
            <a:r>
              <a:rPr lang="fa-IR" altLang="en-US" sz="3600" dirty="0" smtClean="0">
                <a:solidFill>
                  <a:srgbClr val="CCECFF"/>
                </a:solidFill>
              </a:rPr>
              <a:t> :</a:t>
            </a:r>
          </a:p>
          <a:p>
            <a:pPr eaLnBrk="1" hangingPunct="1"/>
            <a:endParaRPr lang="fa-IR" altLang="en-US" dirty="0" smtClean="0">
              <a:solidFill>
                <a:srgbClr val="CCECFF"/>
              </a:solidFill>
            </a:endParaRPr>
          </a:p>
          <a:p>
            <a:pPr eaLnBrk="1" hangingPunct="1"/>
            <a:r>
              <a:rPr lang="fa-IR" altLang="en-US" b="1" dirty="0" smtClean="0">
                <a:solidFill>
                  <a:srgbClr val="99FF33"/>
                </a:solidFill>
              </a:rPr>
              <a:t>- ابعاد شیوه زندگی</a:t>
            </a:r>
            <a:r>
              <a:rPr lang="fa-IR" altLang="en-US" dirty="0" smtClean="0">
                <a:solidFill>
                  <a:srgbClr val="99FF33"/>
                </a:solidFill>
              </a:rPr>
              <a:t>: </a:t>
            </a:r>
            <a:r>
              <a:rPr lang="fa-IR" altLang="en-US" dirty="0" smtClean="0"/>
              <a:t>تغذیه سالم ، فعالیت فیزیکی و ورزش منظم، </a:t>
            </a:r>
          </a:p>
          <a:p>
            <a:pPr eaLnBrk="1" hangingPunct="1"/>
            <a:r>
              <a:rPr lang="fa-IR" altLang="en-US" dirty="0" smtClean="0"/>
              <a:t>        پیاده روی، عدم استعمال دخانیات، توجه به وضعیت بینایی</a:t>
            </a:r>
          </a:p>
          <a:p>
            <a:pPr eaLnBrk="1" hangingPunct="1"/>
            <a:r>
              <a:rPr lang="fa-IR" altLang="en-US" dirty="0" smtClean="0"/>
              <a:t>        و شنوایی و....</a:t>
            </a:r>
          </a:p>
          <a:p>
            <a:pPr eaLnBrk="1" hangingPunct="1"/>
            <a:r>
              <a:rPr lang="fa-IR" altLang="en-US" b="1" dirty="0" smtClean="0">
                <a:solidFill>
                  <a:srgbClr val="99FF33"/>
                </a:solidFill>
              </a:rPr>
              <a:t>- ابعاد اجتماعی: </a:t>
            </a:r>
            <a:r>
              <a:rPr lang="fa-IR" altLang="en-US" dirty="0" smtClean="0"/>
              <a:t>تماس و مشارکت اجتماعی متعدد، سطح  </a:t>
            </a:r>
          </a:p>
          <a:p>
            <a:pPr eaLnBrk="1" hangingPunct="1"/>
            <a:r>
              <a:rPr lang="fa-IR" altLang="en-US" dirty="0" smtClean="0"/>
              <a:t>        اجتماعی و </a:t>
            </a:r>
            <a:r>
              <a:rPr lang="fa-IR" altLang="en-US" dirty="0" smtClean="0">
                <a:solidFill>
                  <a:srgbClr val="FFFFFF"/>
                </a:solidFill>
              </a:rPr>
              <a:t>فرهنگی بالا، روابط خانوادگی مناسب و....</a:t>
            </a:r>
            <a:endParaRPr lang="fa-IR" altLang="en-US" dirty="0" smtClean="0"/>
          </a:p>
          <a:p>
            <a:pPr eaLnBrk="1" hangingPunct="1"/>
            <a:r>
              <a:rPr lang="fa-IR" altLang="en-US" b="1" dirty="0" smtClean="0">
                <a:solidFill>
                  <a:srgbClr val="99FF33"/>
                </a:solidFill>
              </a:rPr>
              <a:t>ابعاد جسمی و روانی : </a:t>
            </a:r>
            <a:r>
              <a:rPr lang="fa-IR" altLang="en-US" dirty="0" smtClean="0"/>
              <a:t>برخورداری از سلامت سیستم های مختلف</a:t>
            </a:r>
          </a:p>
          <a:p>
            <a:pPr eaLnBrk="1" hangingPunct="1"/>
            <a:r>
              <a:rPr lang="fa-IR" altLang="en-US" dirty="0" smtClean="0"/>
              <a:t>  بدن، وضعیت مناسب از نظر حافظه، افسردگی، تست های </a:t>
            </a:r>
          </a:p>
          <a:p>
            <a:pPr eaLnBrk="1" hangingPunct="1"/>
            <a:r>
              <a:rPr lang="fa-IR" altLang="en-US" dirty="0" smtClean="0"/>
              <a:t> شناختی و وضعیت تعادل بهتر</a:t>
            </a:r>
          </a:p>
          <a:p>
            <a:pPr eaLnBrk="1" hangingPunct="1"/>
            <a:endParaRPr lang="fa-IR" altLang="en-US" dirty="0" smtClean="0">
              <a:solidFill>
                <a:srgbClr val="CCECFF"/>
              </a:solidFill>
            </a:endParaRPr>
          </a:p>
          <a:p>
            <a:pPr eaLnBrk="1" hangingPunct="1"/>
            <a:endParaRPr lang="fa-IR" altLang="en-US" dirty="0" smtClean="0">
              <a:solidFill>
                <a:srgbClr val="CCECFF"/>
              </a:solidFill>
            </a:endParaRPr>
          </a:p>
          <a:p>
            <a:pPr eaLnBrk="1" hangingPunct="1"/>
            <a:endParaRPr lang="fa-IR" altLang="en-US" dirty="0" smtClean="0">
              <a:solidFill>
                <a:srgbClr val="CCECFF"/>
              </a:solidFill>
            </a:endParaRPr>
          </a:p>
          <a:p>
            <a:pPr eaLnBrk="1" hangingPunct="1"/>
            <a:endParaRPr lang="fa-IR" altLang="en-US" dirty="0" smtClean="0">
              <a:solidFill>
                <a:srgbClr val="CCECFF"/>
              </a:solidFill>
            </a:endParaRPr>
          </a:p>
          <a:p>
            <a:pPr eaLnBrk="1" hangingPunct="1"/>
            <a:endParaRPr lang="en-US" altLang="en-US" dirty="0" smtClean="0">
              <a:solidFill>
                <a:srgbClr val="CCECFF"/>
              </a:solidFill>
            </a:endParaRPr>
          </a:p>
        </p:txBody>
      </p:sp>
      <p:pic>
        <p:nvPicPr>
          <p:cNvPr id="2" name="Voice 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1960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1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29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08138"/>
            <a:ext cx="5257800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Rectangle 6"/>
          <p:cNvSpPr>
            <a:spLocks noGrp="1" noChangeArrowheads="1"/>
          </p:cNvSpPr>
          <p:nvPr>
            <p:ph type="title"/>
          </p:nvPr>
        </p:nvSpPr>
        <p:spPr>
          <a:xfrm flipV="1">
            <a:off x="457200" y="0"/>
            <a:ext cx="8229600" cy="2746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4000" smtClean="0"/>
          </a:p>
        </p:txBody>
      </p:sp>
      <p:sp>
        <p:nvSpPr>
          <p:cNvPr id="45063" name="Rectangle 7"/>
          <p:cNvSpPr>
            <a:spLocks noGrp="1" noChangeArrowheads="1"/>
          </p:cNvSpPr>
          <p:nvPr>
            <p:ph idx="1"/>
          </p:nvPr>
        </p:nvSpPr>
        <p:spPr>
          <a:xfrm>
            <a:off x="0" y="357188"/>
            <a:ext cx="9144000" cy="6500812"/>
          </a:xfrm>
        </p:spPr>
        <p:txBody>
          <a:bodyPr/>
          <a:lstStyle/>
          <a:p>
            <a:pPr algn="ctr" rtl="1" eaLnBrk="1" hangingPunct="1">
              <a:buFont typeface="Arial" charset="0"/>
              <a:buChar char="•"/>
              <a:defRPr/>
            </a:pPr>
            <a:endParaRPr lang="en-US" sz="3600" b="1" dirty="0" smtClean="0">
              <a:cs typeface="+mj-cs"/>
            </a:endParaRPr>
          </a:p>
          <a:p>
            <a:pPr algn="ctr" rtl="1" eaLnBrk="1" hangingPunct="1">
              <a:buFont typeface="Arial" charset="0"/>
              <a:buChar char="•"/>
              <a:defRPr/>
            </a:pPr>
            <a:endParaRPr lang="en-US" sz="3600" b="1" dirty="0" smtClean="0">
              <a:cs typeface="+mj-cs"/>
            </a:endParaRPr>
          </a:p>
          <a:p>
            <a:pPr algn="ctr" rtl="1" eaLnBrk="1" hangingPunct="1">
              <a:buFont typeface="Arial" charset="0"/>
              <a:buChar char="•"/>
              <a:defRPr/>
            </a:pPr>
            <a:endParaRPr lang="en-US" sz="3600" b="1" dirty="0" smtClean="0">
              <a:cs typeface="+mj-cs"/>
            </a:endParaRPr>
          </a:p>
          <a:p>
            <a:pPr algn="ctr" rtl="1" eaLnBrk="1" hangingPunct="1">
              <a:buFont typeface="Arial" charset="0"/>
              <a:buChar char="•"/>
              <a:defRPr/>
            </a:pPr>
            <a:r>
              <a:rPr lang="ar-SA" sz="4000" b="1" dirty="0" smtClean="0">
                <a:cs typeface="+mj-cs"/>
              </a:rPr>
              <a:t>اقدامات پیشگیرانه در سالمندان</a:t>
            </a:r>
            <a:endParaRPr lang="en-US" sz="4000" b="1" dirty="0" smtClean="0"/>
          </a:p>
          <a:p>
            <a:pPr algn="r" rtl="1" eaLnBrk="1" hangingPunct="1">
              <a:buFont typeface="Arial" charset="0"/>
              <a:buChar char="•"/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Voice 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06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6"/>
          <p:cNvSpPr>
            <a:spLocks noGrp="1" noChangeArrowheads="1"/>
          </p:cNvSpPr>
          <p:nvPr>
            <p:ph type="title"/>
          </p:nvPr>
        </p:nvSpPr>
        <p:spPr>
          <a:xfrm flipV="1">
            <a:off x="457200" y="0"/>
            <a:ext cx="8229600" cy="2746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4000" smtClean="0"/>
          </a:p>
        </p:txBody>
      </p:sp>
      <p:sp>
        <p:nvSpPr>
          <p:cNvPr id="48135" name="Rectangle 7"/>
          <p:cNvSpPr>
            <a:spLocks noGrp="1" noChangeArrowheads="1"/>
          </p:cNvSpPr>
          <p:nvPr>
            <p:ph idx="1"/>
          </p:nvPr>
        </p:nvSpPr>
        <p:spPr>
          <a:xfrm>
            <a:off x="0" y="785813"/>
            <a:ext cx="8929688" cy="5310187"/>
          </a:xfrm>
        </p:spPr>
        <p:txBody>
          <a:bodyPr/>
          <a:lstStyle/>
          <a:p>
            <a:pPr algn="r" rtl="1" eaLnBrk="1" hangingPunct="1"/>
            <a:r>
              <a:rPr lang="fa-IR" altLang="en-US" sz="4000" b="1" smtClean="0">
                <a:solidFill>
                  <a:srgbClr val="99FF33"/>
                </a:solidFill>
              </a:rPr>
              <a:t>  </a:t>
            </a:r>
            <a:r>
              <a:rPr lang="ar-SA" altLang="en-US" sz="4000" b="1" smtClean="0">
                <a:solidFill>
                  <a:srgbClr val="99FF33"/>
                </a:solidFill>
              </a:rPr>
              <a:t>پیشگیری اولیه: </a:t>
            </a:r>
            <a:endParaRPr lang="en-US" altLang="en-US" sz="4000" b="1" smtClean="0">
              <a:solidFill>
                <a:srgbClr val="99FF33"/>
              </a:solidFill>
              <a:cs typeface="Arial" panose="020B0604020202020204" pitchFamily="34" charset="0"/>
            </a:endParaRPr>
          </a:p>
          <a:p>
            <a:pPr algn="r" rtl="1" eaLnBrk="1" hangingPunct="1"/>
            <a:r>
              <a:rPr lang="ar-SA" altLang="en-US" sz="3600" smtClean="0"/>
              <a:t>مشتمل بر اقدامات مثبتی است که سبک ناسالم زندگی را تغییر داده و مانع حضور عوامل خطر ساز می شود</a:t>
            </a:r>
            <a:r>
              <a:rPr lang="en-US" altLang="en-US" sz="3600" smtClean="0">
                <a:cs typeface="Arial" panose="020B0604020202020204" pitchFamily="34" charset="0"/>
              </a:rPr>
              <a:t>. </a:t>
            </a:r>
          </a:p>
          <a:p>
            <a:pPr algn="r" rtl="1" eaLnBrk="1" hangingPunct="1"/>
            <a:r>
              <a:rPr lang="ar-SA" altLang="en-US" sz="3600" smtClean="0"/>
              <a:t>این سیاست شامل کاربرد توصیه های معمول در زمینه تغذیه،ورزش،مصرف دخانیات و الکل و مواد مخدر</a:t>
            </a:r>
            <a:r>
              <a:rPr lang="fa-IR" altLang="en-US" sz="3600" smtClean="0"/>
              <a:t>و...</a:t>
            </a:r>
            <a:r>
              <a:rPr lang="ar-SA" altLang="en-US" sz="3600" smtClean="0"/>
              <a:t> می باشد. </a:t>
            </a:r>
            <a:endParaRPr lang="en-US" altLang="en-US" sz="3600" smtClean="0">
              <a:cs typeface="Arial" panose="020B0604020202020204" pitchFamily="34" charset="0"/>
            </a:endParaRPr>
          </a:p>
        </p:txBody>
      </p:sp>
      <p:pic>
        <p:nvPicPr>
          <p:cNvPr id="2" name="Voice 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8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8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8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8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8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8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8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8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6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7522</TotalTime>
  <Words>1030</Words>
  <Application>Microsoft Office PowerPoint</Application>
  <PresentationFormat>On-screen Show (4:3)</PresentationFormat>
  <Paragraphs>121</Paragraphs>
  <Slides>26</Slides>
  <Notes>1</Notes>
  <HiddenSlides>1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Times New Roman</vt:lpstr>
      <vt:lpstr>Office Theme</vt:lpstr>
      <vt:lpstr>Default Design</vt:lpstr>
      <vt:lpstr>سالمندی Aging</vt:lpstr>
      <vt:lpstr>PowerPoint Presentation</vt:lpstr>
      <vt:lpstr>مقدمه</vt:lpstr>
      <vt:lpstr>تقسیم بندی سنین سالمندی :</vt:lpstr>
      <vt:lpstr>آمار سالمندان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سالمندی Aging</dc:title>
  <dc:creator>media</dc:creator>
  <cp:lastModifiedBy>Home</cp:lastModifiedBy>
  <cp:revision>72</cp:revision>
  <dcterms:created xsi:type="dcterms:W3CDTF">2002-01-01T08:02:01Z</dcterms:created>
  <dcterms:modified xsi:type="dcterms:W3CDTF">2020-10-23T09:34:55Z</dcterms:modified>
</cp:coreProperties>
</file>